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72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5" r:id="rId18"/>
    <p:sldId id="27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727D5-011B-525A-DD59-6E43DD25DBC1}" v="519" dt="2025-01-16T20:00:05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>
        <p:scale>
          <a:sx n="32" d="100"/>
          <a:sy n="32" d="100"/>
        </p:scale>
        <p:origin x="28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20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89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38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519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8904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90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00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8057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2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49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02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47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9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37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41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523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9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F81B040-9FFA-4977-8C7C-7F9B6E6D59F0}" type="datetimeFigureOut">
              <a:rPr lang="en-GB" smtClean="0"/>
              <a:t>16/01/2025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6668-8ABB-469F-941A-0FC88C1881A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1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ai.org/jimmunol/article-supplement/107431/xlsx/ji_1900033_supplemental_table_14/" TargetMode="External"/><Relationship Id="rId2" Type="http://schemas.openxmlformats.org/officeDocument/2006/relationships/hyperlink" Target="https://doi.org/10.5281/zenodo.322245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aai.org/jimmunol/article-supplement/107431/xlsx/ji_1900033_supplemental_table_18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EB9B-BA3A-0199-C941-4C394B582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FluPRINT/Evolu</a:t>
            </a:r>
            <a:r>
              <a:rPr lang="ro-RO" dirty="0"/>
              <a:t>ț</a:t>
            </a:r>
            <a:r>
              <a:rPr lang="en-US" dirty="0"/>
              <a:t>ia Gripei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40A1C-DA7E-6EB5-A7FF-FDE8A0ED6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208090"/>
            <a:ext cx="4941045" cy="861420"/>
          </a:xfrm>
        </p:spPr>
        <p:txBody>
          <a:bodyPr>
            <a:normAutofit fontScale="92500"/>
          </a:bodyPr>
          <a:lstStyle/>
          <a:p>
            <a:r>
              <a:rPr lang="en-GB" dirty="0" err="1">
                <a:effectLst/>
              </a:rPr>
              <a:t>Năvădaru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Călin</a:t>
            </a:r>
            <a:r>
              <a:rPr lang="ro-RO" dirty="0">
                <a:effectLst/>
              </a:rPr>
              <a:t> </a:t>
            </a:r>
            <a:r>
              <a:rPr lang="en-GB" dirty="0">
                <a:effectLst/>
              </a:rPr>
              <a:t>-</a:t>
            </a:r>
            <a:r>
              <a:rPr lang="ro-RO" dirty="0">
                <a:effectLst/>
              </a:rPr>
              <a:t> </a:t>
            </a:r>
            <a:r>
              <a:rPr lang="en-GB" dirty="0">
                <a:effectLst/>
              </a:rPr>
              <a:t>Nicolae</a:t>
            </a:r>
          </a:p>
          <a:p>
            <a:r>
              <a:rPr lang="en-GB" dirty="0" err="1">
                <a:effectLst/>
              </a:rPr>
              <a:t>Nicolescu</a:t>
            </a:r>
            <a:r>
              <a:rPr lang="en-GB" dirty="0">
                <a:effectLst/>
              </a:rPr>
              <a:t> </a:t>
            </a:r>
            <a:r>
              <a:rPr lang="ro-RO" noProof="1">
                <a:effectLst/>
              </a:rPr>
              <a:t>Alexandru - Constantin</a:t>
            </a:r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3C441E-9C4E-216A-C774-A8263E8A0CAE}"/>
              </a:ext>
            </a:extLst>
          </p:cNvPr>
          <p:cNvSpPr txBox="1">
            <a:spLocks/>
          </p:cNvSpPr>
          <p:nvPr/>
        </p:nvSpPr>
        <p:spPr>
          <a:xfrm>
            <a:off x="6096000" y="5208090"/>
            <a:ext cx="4941045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ro-RO" dirty="0"/>
              <a:t>MUREȘAN ANDREA - </a:t>
            </a:r>
            <a:r>
              <a:rPr lang="ro-RO" dirty="0" err="1"/>
              <a:t>siminA</a:t>
            </a:r>
            <a:endParaRPr lang="en-GB" dirty="0"/>
          </a:p>
          <a:p>
            <a:pPr algn="r"/>
            <a:r>
              <a:rPr lang="ro-RO" dirty="0"/>
              <a:t>PETRILĂ CLAUDIU - NICOLAE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37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71BD2-E91F-A23C-CA52-BEF7BE85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24FF-DEB0-1EFE-C0B0-A63DD15CD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Am efectuat 4 experimente, folosind două modele AI, în următorul fel: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ANN selector de date și RandomForestClassifier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ANN selector de date și ANN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RandomForestClassifier selector de date și RandomForestClassifier predictor;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RandomForestClassifier selector de date și ANN predictor;</a:t>
            </a:r>
          </a:p>
          <a:p>
            <a:pPr marL="0" indent="0">
              <a:buNone/>
            </a:pPr>
            <a:r>
              <a:rPr lang="ro-RO" dirty="0"/>
              <a:t>În raport cu toate celelalte experimente, ultimul a fost cel mai eficient, mai ales pe seturile de date mai mici, care conțin informații complete despre pacienții dați.</a:t>
            </a:r>
          </a:p>
          <a:p>
            <a:pPr marL="457200" indent="-457200">
              <a:buFont typeface="+mj-lt"/>
              <a:buAutoNum type="arabicPeriod"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8237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1A44-15E0-DC59-EA94-A6A92B43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6C8266-FF99-C7EB-7821-702AED94C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6" y="1529265"/>
            <a:ext cx="5301728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001D3-CC2C-7C68-1E1B-5E1E898DE7A6}"/>
              </a:ext>
            </a:extLst>
          </p:cNvPr>
          <p:cNvSpPr txBox="1"/>
          <p:nvPr/>
        </p:nvSpPr>
        <p:spPr>
          <a:xfrm>
            <a:off x="441960" y="5859379"/>
            <a:ext cx="5397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Matricea de confuzie obținută de ANN în experimentul 4</a:t>
            </a:r>
          </a:p>
          <a:p>
            <a:pPr algn="ctr"/>
            <a:r>
              <a:rPr lang="ro-RO" dirty="0"/>
              <a:t>pe unul din seturile de date de dimensiuni mici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566C2-D6B6-86C4-3FA2-4C241E506E81}"/>
              </a:ext>
            </a:extLst>
          </p:cNvPr>
          <p:cNvSpPr txBox="1"/>
          <p:nvPr/>
        </p:nvSpPr>
        <p:spPr>
          <a:xfrm>
            <a:off x="6235140" y="5859379"/>
            <a:ext cx="539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Matricea de confuzie obținută de ANN în experimentul 4 pe setul de date FluPRINT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CF29E-01DF-733D-97BE-2AD73315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82" y="1529265"/>
            <a:ext cx="5408490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83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D65DB-E9D1-0E35-24A7-9A1A9A34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Experimente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7683-BC4B-FF1E-7C8F-B9300940B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În urma rulării fiecărui experiment de 10 ori, folosind setul de date FluPRINT, am obținut următoarele nivele de acuratețe: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1 (ANN-RFC): 66.85%;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2 (ANN-ANN): 62.4%;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3 (RFC-RFC): 65.3% (rulat de 100 de ori);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Experiment 4 (RFC-ANN):  70.5%;</a:t>
            </a:r>
          </a:p>
          <a:p>
            <a:pPr marL="0" indent="0">
              <a:buNone/>
            </a:pPr>
            <a:r>
              <a:rPr lang="ro-RO" dirty="0"/>
              <a:t>Astfel, se poate observa acuratețea superioară a experimentului 4 față de celelalte experimente.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31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BFF-BC79-76DD-6974-8425CB51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Integrare în aplicație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A48D-060C-678F-ACC7-45395011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Pentru a se putea folosi modelul nostru în aplicații, am creat un wrapper C# care se folosește de o clasă Python ce încarcă modelul cu cea mai bună acuratețe obținută din experimente și ponderile sale.</a:t>
            </a:r>
          </a:p>
          <a:p>
            <a:r>
              <a:rPr lang="ro-RO" dirty="0"/>
              <a:t>Wrapper-ul permite încărcarea unui fișier .csv despre datele unui pacient și evaluarea eficienței vaccinului administrat pe baza acelor date.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78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413F-96BC-8510-278E-FD9F98C1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Funcționalități</a:t>
            </a:r>
            <a:r>
              <a:rPr lang="en-US" dirty="0"/>
              <a:t>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3AA03-9C91-48F8-4280-8964DBE50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Design-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minimal, </a:t>
            </a:r>
            <a:r>
              <a:rPr lang="en-US" dirty="0" err="1"/>
              <a:t>simplist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funcțional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Aplicația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proiectată</a:t>
            </a:r>
            <a:r>
              <a:rPr lang="en-US" dirty="0"/>
              <a:t> cu </a:t>
            </a:r>
            <a:r>
              <a:rPr lang="en-US" dirty="0" err="1"/>
              <a:t>scopul</a:t>
            </a:r>
            <a:r>
              <a:rPr lang="en-US" dirty="0"/>
              <a:t> de a fi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testat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rapid de </a:t>
            </a:r>
            <a:r>
              <a:rPr lang="en-US" dirty="0" err="1"/>
              <a:t>utilizat</a:t>
            </a:r>
          </a:p>
        </p:txBody>
      </p:sp>
    </p:spTree>
    <p:extLst>
      <p:ext uri="{BB962C8B-B14F-4D97-AF65-F5344CB8AC3E}">
        <p14:creationId xmlns:p14="http://schemas.microsoft.com/office/powerpoint/2010/main" val="103270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6654F-81F0-B989-C7D0-FD77D01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Tehnologia</a:t>
            </a:r>
            <a:r>
              <a:rPr lang="en-US" dirty="0"/>
              <a:t> de </a:t>
            </a:r>
            <a:r>
              <a:rPr lang="en-US" dirty="0" err="1"/>
              <a:t>bază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1703-4B22-B9C1-463F-DF9A87F79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Produsul</a:t>
            </a:r>
            <a:r>
              <a:rPr lang="en-US" dirty="0"/>
              <a:t> final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C# de </a:t>
            </a:r>
            <a:r>
              <a:rPr lang="en-US" dirty="0" err="1"/>
              <a:t>timp</a:t>
            </a:r>
            <a:r>
              <a:rPr lang="en-US" dirty="0"/>
              <a:t> MVC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Aceasta</a:t>
            </a:r>
            <a:r>
              <a:rPr lang="en-US" dirty="0"/>
              <a:t> are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pagini</a:t>
            </a:r>
            <a:r>
              <a:rPr lang="en-US" dirty="0"/>
              <a:t>:</a:t>
            </a:r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Login / Register – </a:t>
            </a:r>
            <a:r>
              <a:rPr lang="en-US" err="1"/>
              <a:t>pagina</a:t>
            </a:r>
            <a:r>
              <a:rPr lang="en-US" dirty="0"/>
              <a:t> </a:t>
            </a:r>
            <a:r>
              <a:rPr lang="en-US" err="1"/>
              <a:t>unde</a:t>
            </a:r>
            <a:r>
              <a:rPr lang="en-US" dirty="0"/>
              <a:t> se pot </a:t>
            </a:r>
            <a:r>
              <a:rPr lang="en-US" err="1"/>
              <a:t>înregistra</a:t>
            </a:r>
            <a:r>
              <a:rPr lang="en-US" dirty="0"/>
              <a:t> / </a:t>
            </a:r>
            <a:r>
              <a:rPr lang="en-US" err="1"/>
              <a:t>loga</a:t>
            </a:r>
            <a:r>
              <a:rPr lang="en-US" dirty="0"/>
              <a:t> </a:t>
            </a:r>
            <a:r>
              <a:rPr lang="en-US" err="1"/>
              <a:t>utilizatorii</a:t>
            </a:r>
            <a:endParaRPr lang="en-US" dirty="0" err="1"/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Upload – </a:t>
            </a:r>
            <a:r>
              <a:rPr lang="en-US" err="1"/>
              <a:t>pagina</a:t>
            </a:r>
            <a:r>
              <a:rPr lang="en-US" dirty="0"/>
              <a:t> </a:t>
            </a:r>
            <a:r>
              <a:rPr lang="en-US" err="1"/>
              <a:t>unde</a:t>
            </a:r>
            <a:r>
              <a:rPr lang="en-US" dirty="0"/>
              <a:t> se </a:t>
            </a:r>
            <a:r>
              <a:rPr lang="en-US" err="1"/>
              <a:t>poate</a:t>
            </a:r>
            <a:r>
              <a:rPr lang="en-US" dirty="0"/>
              <a:t> </a:t>
            </a:r>
            <a:r>
              <a:rPr lang="en-US" err="1"/>
              <a:t>încarca</a:t>
            </a:r>
            <a:r>
              <a:rPr lang="en-US" dirty="0"/>
              <a:t> </a:t>
            </a:r>
            <a:r>
              <a:rPr lang="en-US" err="1"/>
              <a:t>fișierul</a:t>
            </a:r>
            <a:r>
              <a:rPr lang="en-US" dirty="0"/>
              <a:t> de tip CSV cu </a:t>
            </a:r>
            <a:r>
              <a:rPr lang="en-US" err="1"/>
              <a:t>datele</a:t>
            </a:r>
            <a:r>
              <a:rPr lang="en-US" dirty="0"/>
              <a:t> </a:t>
            </a:r>
            <a:r>
              <a:rPr lang="en-US" err="1"/>
              <a:t>pacientuli</a:t>
            </a:r>
            <a:endParaRPr lang="en-US" dirty="0" err="1"/>
          </a:p>
          <a:p>
            <a:pPr lvl="1">
              <a:buClr>
                <a:srgbClr val="8AD0D6"/>
              </a:buClr>
              <a:buFont typeface="Courier New" charset="2"/>
              <a:buChar char="o"/>
            </a:pPr>
            <a:r>
              <a:rPr lang="en-US" dirty="0"/>
              <a:t>Results –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se </a:t>
            </a:r>
            <a:r>
              <a:rPr lang="en-US" dirty="0" err="1"/>
              <a:t>observă</a:t>
            </a:r>
            <a:r>
              <a:rPr lang="en-US" dirty="0"/>
              <a:t> </a:t>
            </a:r>
            <a:r>
              <a:rPr lang="en-US" dirty="0" err="1"/>
              <a:t>rezultatele</a:t>
            </a:r>
            <a:r>
              <a:rPr lang="en-US" dirty="0"/>
              <a:t>, </a:t>
            </a:r>
            <a:r>
              <a:rPr lang="en-US" dirty="0" err="1"/>
              <a:t>respectiv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vaccinul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 </a:t>
            </a:r>
            <a:r>
              <a:rPr lang="en-US" dirty="0" err="1"/>
              <a:t>eficace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pacientul</a:t>
            </a:r>
            <a:r>
              <a:rPr lang="en-US" dirty="0"/>
              <a:t> ale </a:t>
            </a:r>
            <a:r>
              <a:rPr lang="en-US" dirty="0" err="1"/>
              <a:t>cărui</a:t>
            </a:r>
            <a:r>
              <a:rPr lang="en-US" dirty="0"/>
              <a:t> date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încărcate</a:t>
            </a:r>
          </a:p>
        </p:txBody>
      </p:sp>
    </p:spTree>
    <p:extLst>
      <p:ext uri="{BB962C8B-B14F-4D97-AF65-F5344CB8AC3E}">
        <p14:creationId xmlns:p14="http://schemas.microsoft.com/office/powerpoint/2010/main" val="31475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78A4-6E37-76D9-5F50-F3608587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AFFC-7A84-AF00-7ED5-6430678C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locală</a:t>
            </a:r>
            <a:r>
              <a:rPr lang="en-US" dirty="0"/>
              <a:t>, cu </a:t>
            </a:r>
            <a:r>
              <a:rPr lang="en-US" dirty="0" err="1"/>
              <a:t>opțiunea</a:t>
            </a:r>
            <a:r>
              <a:rPr lang="en-US" dirty="0"/>
              <a:t> de a fi </a:t>
            </a:r>
            <a:r>
              <a:rPr lang="en-US" dirty="0" err="1"/>
              <a:t>mutată</a:t>
            </a:r>
            <a:r>
              <a:rPr lang="en-US" dirty="0"/>
              <a:t> pe cloud cu </a:t>
            </a:r>
            <a:r>
              <a:rPr lang="en-US" dirty="0" err="1"/>
              <a:t>foarte</a:t>
            </a:r>
            <a:r>
              <a:rPr lang="en-US" dirty="0"/>
              <a:t> mare </a:t>
            </a:r>
            <a:r>
              <a:rPr lang="en-US" dirty="0" err="1"/>
              <a:t>ușurință</a:t>
            </a:r>
            <a:r>
              <a:rPr lang="en-US" dirty="0"/>
              <a:t>,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faptului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aplicație</a:t>
            </a:r>
            <a:r>
              <a:rPr lang="en-US" dirty="0"/>
              <a:t> web.</a:t>
            </a:r>
          </a:p>
          <a:p>
            <a:pPr>
              <a:buClr>
                <a:srgbClr val="8AD0D6"/>
              </a:buClr>
            </a:pP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asigură</a:t>
            </a:r>
            <a:r>
              <a:rPr lang="en-US" dirty="0"/>
              <a:t> date private,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răspunsuri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48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16 at 22.01.21">
            <a:hlinkClick r:id="" action="ppaction://media"/>
            <a:extLst>
              <a:ext uri="{FF2B5EF4-FFF2-40B4-BE49-F238E27FC236}">
                <a16:creationId xmlns:a16="http://schemas.microsoft.com/office/drawing/2014/main" id="{2794B8B0-DE85-44E2-A798-5A23DF775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16 at 22.01.16">
            <a:hlinkClick r:id="" action="ppaction://media"/>
            <a:extLst>
              <a:ext uri="{FF2B5EF4-FFF2-40B4-BE49-F238E27FC236}">
                <a16:creationId xmlns:a16="http://schemas.microsoft.com/office/drawing/2014/main" id="{363078FC-58BE-9E93-B852-DF769D213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F6C4-46D8-BFAC-0F92-3A55694B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617" y="2492070"/>
            <a:ext cx="9404723" cy="1400530"/>
          </a:xfrm>
        </p:spPr>
        <p:txBody>
          <a:bodyPr/>
          <a:lstStyle/>
          <a:p>
            <a:r>
              <a:rPr lang="ro-RO" dirty="0"/>
              <a:t>Vă mulțumim pentru atenție!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08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C3242B0-77EF-2734-3A74-30FBDC3DE1E3}"/>
              </a:ext>
            </a:extLst>
          </p:cNvPr>
          <p:cNvSpPr txBox="1"/>
          <p:nvPr/>
        </p:nvSpPr>
        <p:spPr>
          <a:xfrm>
            <a:off x="0" y="850504"/>
            <a:ext cx="5837583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7279"/>
              </a:lnSpc>
            </a:pPr>
            <a:r>
              <a:rPr lang="en-US" sz="3200" b="1" dirty="0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Rata de </a:t>
            </a:r>
            <a:r>
              <a:rPr lang="en-US" sz="3200" b="1" dirty="0" err="1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vaccinare</a:t>
            </a:r>
            <a:r>
              <a:rPr lang="en-US" sz="3200" b="1" dirty="0">
                <a:solidFill>
                  <a:srgbClr val="D9E6E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- 2022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0665C7-9199-AB71-242D-BE1CD2B9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36A9F59-1880-E082-BF24-6D493835FE2F}"/>
              </a:ext>
            </a:extLst>
          </p:cNvPr>
          <p:cNvSpPr/>
          <p:nvPr/>
        </p:nvSpPr>
        <p:spPr>
          <a:xfrm>
            <a:off x="5664820" y="2001973"/>
            <a:ext cx="857276" cy="944688"/>
          </a:xfrm>
          <a:custGeom>
            <a:avLst/>
            <a:gdLst/>
            <a:ahLst/>
            <a:cxnLst/>
            <a:rect l="l" t="t" r="r" b="b"/>
            <a:pathLst>
              <a:path w="4495258" h="4114800">
                <a:moveTo>
                  <a:pt x="0" y="0"/>
                </a:moveTo>
                <a:lnTo>
                  <a:pt x="4495258" y="0"/>
                </a:lnTo>
                <a:lnTo>
                  <a:pt x="44952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40">
            <a:extLst>
              <a:ext uri="{FF2B5EF4-FFF2-40B4-BE49-F238E27FC236}">
                <a16:creationId xmlns:a16="http://schemas.microsoft.com/office/drawing/2014/main" id="{8421457C-4104-C1D4-2EB0-124AA1834085}"/>
              </a:ext>
            </a:extLst>
          </p:cNvPr>
          <p:cNvSpPr txBox="1"/>
          <p:nvPr/>
        </p:nvSpPr>
        <p:spPr>
          <a:xfrm>
            <a:off x="5284382" y="3098338"/>
            <a:ext cx="177151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o-RO" sz="1200" dirty="0"/>
              <a:t>23</a:t>
            </a:r>
            <a:r>
              <a:rPr lang="en-US" sz="1200" dirty="0"/>
              <a:t> </a:t>
            </a:r>
            <a:r>
              <a:rPr lang="en-US" sz="1200" dirty="0" err="1"/>
              <a:t>miliarde</a:t>
            </a:r>
            <a:r>
              <a:rPr lang="en-US" sz="1200" dirty="0"/>
              <a:t> USD</a:t>
            </a:r>
            <a:endParaRPr lang="ro-RO" sz="1200" dirty="0"/>
          </a:p>
          <a:p>
            <a:pPr algn="ctr">
              <a:spcBef>
                <a:spcPct val="0"/>
              </a:spcBef>
            </a:pPr>
            <a:r>
              <a:rPr lang="ro-RO" sz="12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2032</a:t>
            </a:r>
          </a:p>
        </p:txBody>
      </p:sp>
      <p:sp>
        <p:nvSpPr>
          <p:cNvPr id="7" name="TextBox 40">
            <a:extLst>
              <a:ext uri="{FF2B5EF4-FFF2-40B4-BE49-F238E27FC236}">
                <a16:creationId xmlns:a16="http://schemas.microsoft.com/office/drawing/2014/main" id="{D00308A3-BC0F-79B8-F782-0DC5F7A6D7B4}"/>
              </a:ext>
            </a:extLst>
          </p:cNvPr>
          <p:cNvSpPr txBox="1"/>
          <p:nvPr/>
        </p:nvSpPr>
        <p:spPr>
          <a:xfrm>
            <a:off x="5284382" y="1711796"/>
            <a:ext cx="177151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o-RO" b="1" dirty="0"/>
              <a:t>Piața?</a:t>
            </a:r>
            <a:endParaRPr lang="ro-RO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E4BC8D-FFC4-E4B7-9B9F-45DD946B4751}"/>
              </a:ext>
            </a:extLst>
          </p:cNvPr>
          <p:cNvSpPr txBox="1">
            <a:spLocks/>
          </p:cNvSpPr>
          <p:nvPr/>
        </p:nvSpPr>
        <p:spPr>
          <a:xfrm>
            <a:off x="7039448" y="2067855"/>
            <a:ext cx="4982818" cy="13151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1"/>
              <a:t>Creșterea cererii:</a:t>
            </a:r>
            <a:endParaRPr 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Nevoi crescânde pentru soluții personalizate.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Integrarea tehnologiilor AI/ML în sănătate.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72F2DC-B93B-16A3-38D3-D91F5A84E520}"/>
              </a:ext>
            </a:extLst>
          </p:cNvPr>
          <p:cNvSpPr txBox="1">
            <a:spLocks/>
          </p:cNvSpPr>
          <p:nvPr/>
        </p:nvSpPr>
        <p:spPr>
          <a:xfrm>
            <a:off x="5284382" y="4388652"/>
            <a:ext cx="6223204" cy="15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b="1" dirty="0" err="1"/>
              <a:t>Oportunități</a:t>
            </a:r>
            <a:r>
              <a:rPr lang="en-US" sz="1400" b="1" dirty="0"/>
              <a:t> </a:t>
            </a:r>
            <a:r>
              <a:rPr lang="en-US" sz="1400" b="1" dirty="0" err="1"/>
              <a:t>cheie</a:t>
            </a:r>
            <a:r>
              <a:rPr lang="en-US" sz="1400" b="1" dirty="0"/>
              <a:t>: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Platforme</a:t>
            </a:r>
            <a:r>
              <a:rPr lang="en-US" sz="1400" dirty="0"/>
              <a:t> </a:t>
            </a:r>
            <a:r>
              <a:rPr lang="en-US" sz="1400" dirty="0" err="1"/>
              <a:t>digitale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personalizarea</a:t>
            </a:r>
            <a:r>
              <a:rPr lang="en-US" sz="1400" dirty="0"/>
              <a:t> </a:t>
            </a:r>
            <a:r>
              <a:rPr lang="en-US" sz="1400" dirty="0" err="1"/>
              <a:t>vaccinării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/>
              <a:t>Suport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decizii</a:t>
            </a:r>
            <a:r>
              <a:rPr lang="en-US" sz="1400" dirty="0"/>
              <a:t> </a:t>
            </a:r>
            <a:r>
              <a:rPr lang="en-US" sz="1400" dirty="0" err="1"/>
              <a:t>bazate</a:t>
            </a:r>
            <a:r>
              <a:rPr lang="en-US" sz="1400" dirty="0"/>
              <a:t> pe date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imunizare</a:t>
            </a:r>
            <a:r>
              <a:rPr lang="en-US" sz="1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E9E59-9B56-7B00-3B1B-C946A989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0018" y="1229969"/>
            <a:ext cx="6516018" cy="53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4996F-18FF-0B9D-4333-4A9CFE313D9A}"/>
              </a:ext>
            </a:extLst>
          </p:cNvPr>
          <p:cNvSpPr txBox="1"/>
          <p:nvPr/>
        </p:nvSpPr>
        <p:spPr>
          <a:xfrm>
            <a:off x="429986" y="1351508"/>
            <a:ext cx="54831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Nevoile</a:t>
            </a:r>
            <a:r>
              <a:rPr lang="en-US" sz="2400" b="1" dirty="0"/>
              <a:t> </a:t>
            </a:r>
            <a:r>
              <a:rPr lang="en-US" sz="2400" b="1" dirty="0" err="1"/>
              <a:t>identificate</a:t>
            </a:r>
            <a:r>
              <a:rPr lang="en-US" sz="2400" b="1" dirty="0"/>
              <a:t> </a:t>
            </a:r>
            <a:r>
              <a:rPr lang="en-US" sz="2400" b="1" dirty="0" err="1"/>
              <a:t>în</a:t>
            </a:r>
            <a:r>
              <a:rPr lang="en-US" sz="2400" b="1" dirty="0"/>
              <a:t> </a:t>
            </a:r>
            <a:r>
              <a:rPr lang="en-US" sz="2400" b="1" dirty="0" err="1"/>
              <a:t>piață</a:t>
            </a:r>
            <a:r>
              <a:rPr lang="en-US" sz="2400" b="1" dirty="0"/>
              <a:t>:</a:t>
            </a:r>
            <a:endParaRPr lang="ro-RO" sz="2400" b="1" dirty="0"/>
          </a:p>
          <a:p>
            <a:endParaRPr lang="en-US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Personalizare</a:t>
            </a:r>
            <a:r>
              <a:rPr lang="en-US" sz="2400" b="1" dirty="0"/>
              <a:t> </a:t>
            </a:r>
            <a:r>
              <a:rPr lang="en-US" sz="2400" b="1" dirty="0" err="1"/>
              <a:t>în</a:t>
            </a:r>
            <a:r>
              <a:rPr lang="en-US" sz="2400" b="1" dirty="0"/>
              <a:t> </a:t>
            </a:r>
            <a:r>
              <a:rPr lang="en-US" sz="2400" b="1" dirty="0" err="1"/>
              <a:t>vaccinare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en-US" sz="2400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Eficiență</a:t>
            </a:r>
            <a:r>
              <a:rPr lang="en-US" sz="2400" b="1" dirty="0"/>
              <a:t> </a:t>
            </a:r>
            <a:r>
              <a:rPr lang="en-US" sz="2400" b="1" dirty="0" err="1"/>
              <a:t>clinică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en-US" sz="2400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Transparență</a:t>
            </a:r>
            <a:r>
              <a:rPr lang="en-US" sz="2400" b="1" dirty="0"/>
              <a:t> </a:t>
            </a:r>
            <a:r>
              <a:rPr lang="en-US" sz="2400" b="1" dirty="0" err="1"/>
              <a:t>și</a:t>
            </a:r>
            <a:r>
              <a:rPr lang="en-US" sz="2400" b="1" dirty="0"/>
              <a:t> </a:t>
            </a:r>
            <a:r>
              <a:rPr lang="en-US" sz="2400" b="1" dirty="0" err="1"/>
              <a:t>încreder</a:t>
            </a:r>
            <a:r>
              <a:rPr lang="ro-RO" sz="2400" b="1" dirty="0"/>
              <a:t>e</a:t>
            </a:r>
            <a:endParaRPr lang="en-US" sz="2400" dirty="0"/>
          </a:p>
          <a:p>
            <a:pPr lvl="1">
              <a:buFont typeface="+mj-lt"/>
              <a:buAutoNum type="arabicPeriod"/>
            </a:pPr>
            <a:endParaRPr lang="ro-RO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</a:t>
            </a:r>
            <a:r>
              <a:rPr lang="en-US" sz="2400" b="1" dirty="0" err="1"/>
              <a:t>Monitorizare</a:t>
            </a:r>
            <a:r>
              <a:rPr lang="en-US" sz="2400" b="1" dirty="0"/>
              <a:t> </a:t>
            </a:r>
            <a:r>
              <a:rPr lang="en-US" sz="2400" b="1" dirty="0" err="1"/>
              <a:t>continuă</a:t>
            </a:r>
            <a:endParaRPr lang="ro-RO" sz="2400" b="1" dirty="0"/>
          </a:p>
          <a:p>
            <a:pPr lvl="1">
              <a:buFont typeface="+mj-lt"/>
              <a:buAutoNum type="arabicPeriod"/>
            </a:pPr>
            <a:endParaRPr lang="ro-RO" sz="2400" b="1" dirty="0"/>
          </a:p>
          <a:p>
            <a:pPr lvl="1">
              <a:buFont typeface="+mj-lt"/>
              <a:buAutoNum type="arabicPeriod"/>
            </a:pPr>
            <a:r>
              <a:rPr lang="ro-RO" sz="2400" b="1" dirty="0"/>
              <a:t> Reducerea costurilor</a:t>
            </a:r>
            <a:endParaRPr lang="en-US" sz="2400" dirty="0"/>
          </a:p>
        </p:txBody>
      </p:sp>
      <p:sp>
        <p:nvSpPr>
          <p:cNvPr id="3" name="Freeform 279">
            <a:extLst>
              <a:ext uri="{FF2B5EF4-FFF2-40B4-BE49-F238E27FC236}">
                <a16:creationId xmlns:a16="http://schemas.microsoft.com/office/drawing/2014/main" id="{179C5AB3-CC9D-8088-433E-F89B81CC3C23}"/>
              </a:ext>
            </a:extLst>
          </p:cNvPr>
          <p:cNvSpPr/>
          <p:nvPr/>
        </p:nvSpPr>
        <p:spPr>
          <a:xfrm>
            <a:off x="8212926" y="908675"/>
            <a:ext cx="1179500" cy="1070128"/>
          </a:xfrm>
          <a:custGeom>
            <a:avLst/>
            <a:gdLst/>
            <a:ahLst/>
            <a:cxnLst/>
            <a:rect l="l" t="t" r="r" b="b"/>
            <a:pathLst>
              <a:path w="4535351" h="4114800">
                <a:moveTo>
                  <a:pt x="0" y="0"/>
                </a:moveTo>
                <a:lnTo>
                  <a:pt x="4535351" y="0"/>
                </a:lnTo>
                <a:lnTo>
                  <a:pt x="45353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D985B286-E255-AC80-0C47-8B02FD530D01}"/>
              </a:ext>
            </a:extLst>
          </p:cNvPr>
          <p:cNvGrpSpPr/>
          <p:nvPr/>
        </p:nvGrpSpPr>
        <p:grpSpPr>
          <a:xfrm>
            <a:off x="8837228" y="2103121"/>
            <a:ext cx="2523796" cy="1966362"/>
            <a:chOff x="-470913" y="-356909"/>
            <a:chExt cx="1539580" cy="1413013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985E1AC5-B239-67CD-D93A-22504EF15F71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B9AF5CB2-BE5E-F2B4-ECF2-28E0B0D0A426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Integrare avansată a datelor</a:t>
              </a:r>
            </a:p>
            <a:p>
              <a:pPr algn="just"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Profilare imună la nivel de celulă, bazată pe AI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015B140-E539-37FE-A824-AF6878CA7322}"/>
              </a:ext>
            </a:extLst>
          </p:cNvPr>
          <p:cNvGrpSpPr/>
          <p:nvPr/>
        </p:nvGrpSpPr>
        <p:grpSpPr>
          <a:xfrm>
            <a:off x="8837228" y="4267201"/>
            <a:ext cx="2523794" cy="1966362"/>
            <a:chOff x="-470913" y="-356909"/>
            <a:chExt cx="1539580" cy="141301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4B75E4-850E-0F25-4A72-4E9A7275FCCD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5F894A6-2B99-5AAE-23DF-7E4AF6D4D9A4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Cost ridicat</a:t>
              </a:r>
            </a:p>
            <a:p>
              <a:pPr marL="285750" indent="-285750">
                <a:lnSpc>
                  <a:spcPts val="1800"/>
                </a:lnSpc>
                <a:buFontTx/>
                <a:buChar char="-"/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Platformă este greu accesibilă</a:t>
              </a:r>
            </a:p>
            <a:p>
              <a:pPr algn="just"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- Necesită mai multe date</a:t>
              </a:r>
            </a:p>
          </p:txBody>
        </p:sp>
      </p:grpSp>
      <p:grpSp>
        <p:nvGrpSpPr>
          <p:cNvPr id="10" name="Group 7">
            <a:extLst>
              <a:ext uri="{FF2B5EF4-FFF2-40B4-BE49-F238E27FC236}">
                <a16:creationId xmlns:a16="http://schemas.microsoft.com/office/drawing/2014/main" id="{B15CDD5A-6732-B83D-737E-88693F0D1DC0}"/>
              </a:ext>
            </a:extLst>
          </p:cNvPr>
          <p:cNvGrpSpPr/>
          <p:nvPr/>
        </p:nvGrpSpPr>
        <p:grpSpPr>
          <a:xfrm>
            <a:off x="6096000" y="2103121"/>
            <a:ext cx="2523798" cy="1966362"/>
            <a:chOff x="-470913" y="-356909"/>
            <a:chExt cx="1539580" cy="1413013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2BA85FA-C667-6A6B-B115-42ED0A61938A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90EBBAE2-ECA2-1FA6-A248-7A54BBDFDEF1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Platformă ușor de utilizat</a:t>
              </a:r>
            </a:p>
            <a:p>
              <a:pPr>
                <a:lnSpc>
                  <a:spcPts val="1800"/>
                </a:lnSpc>
              </a:pPr>
              <a:endParaRPr lang="ro-RO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 - Analize granulare și precise, bazate pe AI</a:t>
              </a:r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1FC2A4B0-8DB3-1F7F-A0F1-5B21053E196F}"/>
              </a:ext>
            </a:extLst>
          </p:cNvPr>
          <p:cNvGrpSpPr/>
          <p:nvPr/>
        </p:nvGrpSpPr>
        <p:grpSpPr>
          <a:xfrm>
            <a:off x="6130546" y="4267201"/>
            <a:ext cx="2489254" cy="1966362"/>
            <a:chOff x="-470913" y="-356909"/>
            <a:chExt cx="1539580" cy="1413013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D2F278F-249C-0469-3DC0-B189D881A859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9">
              <a:extLst>
                <a:ext uri="{FF2B5EF4-FFF2-40B4-BE49-F238E27FC236}">
                  <a16:creationId xmlns:a16="http://schemas.microsoft.com/office/drawing/2014/main" id="{465926D4-7F5D-B69F-8ED7-DF89DEFD3958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just">
                <a:lnSpc>
                  <a:spcPts val="1800"/>
                </a:lnSpc>
              </a:pPr>
              <a:r>
                <a:rPr lang="ro-RO" sz="1500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-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Necesită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ro-RO" sz="1500" dirty="0">
                  <a:solidFill>
                    <a:srgbClr val="000000"/>
                  </a:solidFill>
                  <a:latin typeface="DM Sans"/>
                </a:rPr>
                <a:t>mai multe 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date din </a:t>
              </a:r>
              <a:r>
                <a:rPr lang="ro-RO" sz="1500" dirty="0">
                  <a:solidFill>
                    <a:srgbClr val="000000"/>
                  </a:solidFill>
                  <a:latin typeface="DM Sans"/>
                </a:rPr>
                <a:t>diverse populații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pentru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aplicabilitate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</a:rPr>
                <a:t>universală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</a:rPr>
                <a:t>.</a:t>
              </a:r>
              <a:endParaRPr lang="ro-RO" sz="1500" dirty="0">
                <a:solidFill>
                  <a:srgbClr val="000000"/>
                </a:solidFill>
                <a:latin typeface="DM Sans"/>
                <a:sym typeface="DM San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7812E4-B211-3EDC-9416-293C8FE71D60}"/>
              </a:ext>
            </a:extLst>
          </p:cNvPr>
          <p:cNvSpPr txBox="1"/>
          <p:nvPr/>
        </p:nvSpPr>
        <p:spPr>
          <a:xfrm>
            <a:off x="8837228" y="1443739"/>
            <a:ext cx="2523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o-RO" sz="2400" b="1" dirty="0" err="1"/>
              <a:t>Imunnai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80725-D1F0-C587-D39E-89B6F61DC194}"/>
              </a:ext>
            </a:extLst>
          </p:cNvPr>
          <p:cNvSpPr txBox="1"/>
          <p:nvPr/>
        </p:nvSpPr>
        <p:spPr>
          <a:xfrm>
            <a:off x="6096000" y="1421415"/>
            <a:ext cx="2523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 err="1"/>
              <a:t>FLUPrint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074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52E5C61-9F8A-26C9-6FBE-AE325EA9F440}"/>
              </a:ext>
            </a:extLst>
          </p:cNvPr>
          <p:cNvSpPr txBox="1"/>
          <p:nvPr/>
        </p:nvSpPr>
        <p:spPr>
          <a:xfrm>
            <a:off x="325467" y="384850"/>
            <a:ext cx="4762898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b="1" dirty="0">
                <a:solidFill>
                  <a:srgbClr val="D9E6EB"/>
                </a:solidFill>
                <a:latin typeface="DM Sans Bold"/>
                <a:ea typeface="DM Sans Bold"/>
                <a:cs typeface="DM Sans Bold"/>
                <a:sym typeface="DM Sans Bold"/>
              </a:rPr>
              <a:t>User Persona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7E6B8A-00CC-D778-86C1-BA9ECF543A56}"/>
              </a:ext>
            </a:extLst>
          </p:cNvPr>
          <p:cNvSpPr/>
          <p:nvPr/>
        </p:nvSpPr>
        <p:spPr>
          <a:xfrm>
            <a:off x="71046" y="1145250"/>
            <a:ext cx="2424462" cy="2192362"/>
          </a:xfrm>
          <a:custGeom>
            <a:avLst/>
            <a:gdLst/>
            <a:ahLst/>
            <a:cxnLst/>
            <a:rect l="l" t="t" r="r" b="b"/>
            <a:pathLst>
              <a:path w="2566580" h="2269723">
                <a:moveTo>
                  <a:pt x="0" y="0"/>
                </a:moveTo>
                <a:lnTo>
                  <a:pt x="2566580" y="0"/>
                </a:lnTo>
                <a:lnTo>
                  <a:pt x="2566580" y="2269723"/>
                </a:lnTo>
                <a:lnTo>
                  <a:pt x="0" y="226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A30972-BFF2-A31C-E694-FA3ABF99D6A2}"/>
              </a:ext>
            </a:extLst>
          </p:cNvPr>
          <p:cNvSpPr txBox="1"/>
          <p:nvPr/>
        </p:nvSpPr>
        <p:spPr>
          <a:xfrm>
            <a:off x="55254" y="3238006"/>
            <a:ext cx="2511299" cy="1009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143" b="1" dirty="0">
                <a:solidFill>
                  <a:srgbClr val="D9E6EB"/>
                </a:solidFill>
                <a:latin typeface="DM Sans Bold"/>
                <a:ea typeface="DM Sans Bold"/>
                <a:cs typeface="DM Sans Bold"/>
                <a:sym typeface="DM Sans Bold"/>
              </a:rPr>
              <a:t>Lucie Abrams</a:t>
            </a:r>
          </a:p>
          <a:p>
            <a:pPr algn="ctr">
              <a:lnSpc>
                <a:spcPts val="1750"/>
              </a:lnSpc>
            </a:pP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Reprezentant</a:t>
            </a:r>
            <a:r>
              <a:rPr lang="en-US" sz="1483" dirty="0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producători</a:t>
            </a:r>
            <a:r>
              <a:rPr lang="en-US" sz="1483" dirty="0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483" dirty="0" err="1">
                <a:solidFill>
                  <a:srgbClr val="D9E6EB"/>
                </a:solidFill>
                <a:latin typeface="DM Sans"/>
                <a:ea typeface="DM Sans"/>
                <a:cs typeface="DM Sans"/>
                <a:sym typeface="DM Sans"/>
              </a:rPr>
              <a:t>vaccinuri</a:t>
            </a:r>
            <a:endParaRPr lang="en-US" sz="1483" dirty="0">
              <a:solidFill>
                <a:srgbClr val="D9E6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>
              <a:lnSpc>
                <a:spcPts val="1750"/>
              </a:lnSpc>
            </a:pPr>
            <a:endParaRPr lang="en-US" sz="1483" dirty="0">
              <a:solidFill>
                <a:srgbClr val="D9E6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9522D7B-4D8C-9296-1270-EE3B8718A6CC}"/>
              </a:ext>
            </a:extLst>
          </p:cNvPr>
          <p:cNvGrpSpPr/>
          <p:nvPr/>
        </p:nvGrpSpPr>
        <p:grpSpPr>
          <a:xfrm>
            <a:off x="2637599" y="1513375"/>
            <a:ext cx="4758900" cy="2318661"/>
            <a:chOff x="0" y="0"/>
            <a:chExt cx="10467494" cy="478958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EFD091-0E6E-3DBE-62F7-B641AA187A9A}"/>
                </a:ext>
              </a:extLst>
            </p:cNvPr>
            <p:cNvSpPr/>
            <p:nvPr/>
          </p:nvSpPr>
          <p:spPr>
            <a:xfrm>
              <a:off x="0" y="0"/>
              <a:ext cx="10467494" cy="4789589"/>
            </a:xfrm>
            <a:custGeom>
              <a:avLst/>
              <a:gdLst/>
              <a:ahLst/>
              <a:cxnLst/>
              <a:rect l="l" t="t" r="r" b="b"/>
              <a:pathLst>
                <a:path w="10467494" h="4789589">
                  <a:moveTo>
                    <a:pt x="101626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484789"/>
                  </a:lnTo>
                  <a:cubicBezTo>
                    <a:pt x="0" y="4653699"/>
                    <a:pt x="135890" y="4789589"/>
                    <a:pt x="304800" y="4789589"/>
                  </a:cubicBezTo>
                  <a:lnTo>
                    <a:pt x="10162694" y="4789589"/>
                  </a:lnTo>
                  <a:cubicBezTo>
                    <a:pt x="10331604" y="4789589"/>
                    <a:pt x="10467494" y="4653699"/>
                    <a:pt x="10467494" y="4484789"/>
                  </a:cubicBezTo>
                  <a:lnTo>
                    <a:pt x="10467494" y="304800"/>
                  </a:lnTo>
                  <a:cubicBezTo>
                    <a:pt x="10467494" y="135890"/>
                    <a:pt x="10331604" y="0"/>
                    <a:pt x="10162694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F812E84-2B33-E167-3004-07BCA2D78246}"/>
              </a:ext>
            </a:extLst>
          </p:cNvPr>
          <p:cNvGrpSpPr/>
          <p:nvPr/>
        </p:nvGrpSpPr>
        <p:grpSpPr>
          <a:xfrm>
            <a:off x="3033061" y="1999219"/>
            <a:ext cx="1734880" cy="1628143"/>
            <a:chOff x="-470913" y="-356909"/>
            <a:chExt cx="1539580" cy="141301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65BA4ED-05A6-0322-81F4-408FCE86375F}"/>
                </a:ext>
              </a:extLst>
            </p:cNvPr>
            <p:cNvSpPr/>
            <p:nvPr/>
          </p:nvSpPr>
          <p:spPr>
            <a:xfrm>
              <a:off x="-470912" y="-356909"/>
              <a:ext cx="1539579" cy="1353253"/>
            </a:xfrm>
            <a:custGeom>
              <a:avLst/>
              <a:gdLst/>
              <a:ahLst/>
              <a:cxnLst/>
              <a:rect l="l" t="t" r="r" b="b"/>
              <a:pathLst>
                <a:path w="1539579" h="1353253">
                  <a:moveTo>
                    <a:pt x="0" y="0"/>
                  </a:moveTo>
                  <a:lnTo>
                    <a:pt x="1539579" y="0"/>
                  </a:lnTo>
                  <a:lnTo>
                    <a:pt x="1539579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03323C6-8797-228D-1DC0-3ECCC9C85ECA}"/>
                </a:ext>
              </a:extLst>
            </p:cNvPr>
            <p:cNvSpPr txBox="1"/>
            <p:nvPr/>
          </p:nvSpPr>
          <p:spPr>
            <a:xfrm>
              <a:off x="-470913" y="-306674"/>
              <a:ext cx="1539579" cy="1362778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8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Instrumente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predictive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pentru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răspunsul</a:t>
              </a:r>
              <a:r>
                <a:rPr lang="en-US" sz="15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la </a:t>
              </a:r>
              <a:r>
                <a:rPr lang="en-US" sz="1500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endParaRPr lang="en-US" sz="15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22F63F4-B630-4A8D-A80C-2E89B9B2A224}"/>
              </a:ext>
            </a:extLst>
          </p:cNvPr>
          <p:cNvGrpSpPr/>
          <p:nvPr/>
        </p:nvGrpSpPr>
        <p:grpSpPr>
          <a:xfrm>
            <a:off x="5313430" y="1987748"/>
            <a:ext cx="1734354" cy="1594838"/>
            <a:chOff x="-630957" y="-366864"/>
            <a:chExt cx="1539112" cy="138410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34254F7-C395-B985-22C2-DCCB447D07E0}"/>
                </a:ext>
              </a:extLst>
            </p:cNvPr>
            <p:cNvSpPr/>
            <p:nvPr/>
          </p:nvSpPr>
          <p:spPr>
            <a:xfrm>
              <a:off x="-630957" y="-366864"/>
              <a:ext cx="1539112" cy="1353253"/>
            </a:xfrm>
            <a:custGeom>
              <a:avLst/>
              <a:gdLst/>
              <a:ahLst/>
              <a:cxnLst/>
              <a:rect l="l" t="t" r="r" b="b"/>
              <a:pathLst>
                <a:path w="1539112" h="1353253">
                  <a:moveTo>
                    <a:pt x="0" y="0"/>
                  </a:moveTo>
                  <a:lnTo>
                    <a:pt x="1539112" y="0"/>
                  </a:lnTo>
                  <a:lnTo>
                    <a:pt x="1539112" y="1353253"/>
                  </a:lnTo>
                  <a:lnTo>
                    <a:pt x="0" y="1353253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A33C2D-0089-BEA3-051D-50B73968E5A4}"/>
                </a:ext>
              </a:extLst>
            </p:cNvPr>
            <p:cNvSpPr txBox="1"/>
            <p:nvPr/>
          </p:nvSpPr>
          <p:spPr>
            <a:xfrm>
              <a:off x="-630957" y="-336009"/>
              <a:ext cx="1539112" cy="1353253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Recomandări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personalizate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endPara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" name="Freeform 13">
            <a:extLst>
              <a:ext uri="{FF2B5EF4-FFF2-40B4-BE49-F238E27FC236}">
                <a16:creationId xmlns:a16="http://schemas.microsoft.com/office/drawing/2014/main" id="{2DD5A3F8-A4B5-1AF6-0277-0435C5163DEC}"/>
              </a:ext>
            </a:extLst>
          </p:cNvPr>
          <p:cNvSpPr/>
          <p:nvPr/>
        </p:nvSpPr>
        <p:spPr>
          <a:xfrm>
            <a:off x="3005496" y="1313111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4" y="0"/>
                </a:lnTo>
                <a:lnTo>
                  <a:pt x="1894934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E063E23-6350-1B16-BB9F-BAA15DD970F4}"/>
              </a:ext>
            </a:extLst>
          </p:cNvPr>
          <p:cNvGrpSpPr/>
          <p:nvPr/>
        </p:nvGrpSpPr>
        <p:grpSpPr>
          <a:xfrm>
            <a:off x="55254" y="4319360"/>
            <a:ext cx="7341246" cy="2318661"/>
            <a:chOff x="0" y="0"/>
            <a:chExt cx="15888627" cy="4789588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76F737F-70AB-DCB9-262A-E3CB3023E713}"/>
                </a:ext>
              </a:extLst>
            </p:cNvPr>
            <p:cNvSpPr/>
            <p:nvPr/>
          </p:nvSpPr>
          <p:spPr>
            <a:xfrm>
              <a:off x="0" y="0"/>
              <a:ext cx="15888627" cy="4789589"/>
            </a:xfrm>
            <a:custGeom>
              <a:avLst/>
              <a:gdLst/>
              <a:ahLst/>
              <a:cxnLst/>
              <a:rect l="l" t="t" r="r" b="b"/>
              <a:pathLst>
                <a:path w="15888627" h="4789589">
                  <a:moveTo>
                    <a:pt x="1558382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4484789"/>
                  </a:lnTo>
                  <a:cubicBezTo>
                    <a:pt x="0" y="4653699"/>
                    <a:pt x="135890" y="4789589"/>
                    <a:pt x="304800" y="4789589"/>
                  </a:cubicBezTo>
                  <a:lnTo>
                    <a:pt x="15583827" y="4789589"/>
                  </a:lnTo>
                  <a:cubicBezTo>
                    <a:pt x="15752736" y="4789589"/>
                    <a:pt x="15888627" y="4653699"/>
                    <a:pt x="15888627" y="4484789"/>
                  </a:cubicBezTo>
                  <a:lnTo>
                    <a:pt x="15888627" y="304800"/>
                  </a:lnTo>
                  <a:cubicBezTo>
                    <a:pt x="15888627" y="135890"/>
                    <a:pt x="15752736" y="0"/>
                    <a:pt x="15583827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4F94000-7116-46F4-1155-AA801251CD9C}"/>
              </a:ext>
            </a:extLst>
          </p:cNvPr>
          <p:cNvGrpSpPr/>
          <p:nvPr/>
        </p:nvGrpSpPr>
        <p:grpSpPr>
          <a:xfrm>
            <a:off x="401320" y="4723927"/>
            <a:ext cx="1734880" cy="1563449"/>
            <a:chOff x="0" y="0"/>
            <a:chExt cx="1539579" cy="135686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25C16EC-0C42-79C0-7C05-8799B690B715}"/>
                </a:ext>
              </a:extLst>
            </p:cNvPr>
            <p:cNvSpPr/>
            <p:nvPr/>
          </p:nvSpPr>
          <p:spPr>
            <a:xfrm>
              <a:off x="0" y="0"/>
              <a:ext cx="1539579" cy="1356867"/>
            </a:xfrm>
            <a:custGeom>
              <a:avLst/>
              <a:gdLst/>
              <a:ahLst/>
              <a:cxnLst/>
              <a:rect l="l" t="t" r="r" b="b"/>
              <a:pathLst>
                <a:path w="1539579" h="1356867">
                  <a:moveTo>
                    <a:pt x="0" y="0"/>
                  </a:moveTo>
                  <a:lnTo>
                    <a:pt x="1539579" y="0"/>
                  </a:lnTo>
                  <a:lnTo>
                    <a:pt x="153957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E9764D7-6271-1ED9-A27F-BADE2FD6F0CB}"/>
                </a:ext>
              </a:extLst>
            </p:cNvPr>
            <p:cNvSpPr txBox="1"/>
            <p:nvPr/>
          </p:nvSpPr>
          <p:spPr>
            <a:xfrm>
              <a:off x="0" y="0"/>
              <a:ext cx="153957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Răspunsuri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imprevizibile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la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în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populații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diverse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8E3A5D-3051-C6B1-894E-796D235440AC}"/>
              </a:ext>
            </a:extLst>
          </p:cNvPr>
          <p:cNvGrpSpPr/>
          <p:nvPr/>
        </p:nvGrpSpPr>
        <p:grpSpPr>
          <a:xfrm>
            <a:off x="2835155" y="4757616"/>
            <a:ext cx="1734354" cy="1563448"/>
            <a:chOff x="0" y="0"/>
            <a:chExt cx="1539112" cy="135686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7E7121F-C812-6EC2-7FBE-8614403EBE22}"/>
                </a:ext>
              </a:extLst>
            </p:cNvPr>
            <p:cNvSpPr/>
            <p:nvPr/>
          </p:nvSpPr>
          <p:spPr>
            <a:xfrm>
              <a:off x="0" y="0"/>
              <a:ext cx="1539112" cy="1356867"/>
            </a:xfrm>
            <a:custGeom>
              <a:avLst/>
              <a:gdLst/>
              <a:ahLst/>
              <a:cxnLst/>
              <a:rect l="l" t="t" r="r" b="b"/>
              <a:pathLst>
                <a:path w="1539112" h="1356867">
                  <a:moveTo>
                    <a:pt x="0" y="0"/>
                  </a:moveTo>
                  <a:lnTo>
                    <a:pt x="1539112" y="0"/>
                  </a:lnTo>
                  <a:lnTo>
                    <a:pt x="1539112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93A59DB-C2EA-2F8D-0D20-6D13447D8126}"/>
                </a:ext>
              </a:extLst>
            </p:cNvPr>
            <p:cNvSpPr txBox="1"/>
            <p:nvPr/>
          </p:nvSpPr>
          <p:spPr>
            <a:xfrm>
              <a:off x="0" y="0"/>
              <a:ext cx="1539112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Timp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limitat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pentru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analiza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datelor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03128CC-7A17-958D-6BC7-83291E534149}"/>
              </a:ext>
            </a:extLst>
          </p:cNvPr>
          <p:cNvGrpSpPr/>
          <p:nvPr/>
        </p:nvGrpSpPr>
        <p:grpSpPr>
          <a:xfrm>
            <a:off x="5266860" y="4723927"/>
            <a:ext cx="1735253" cy="1563448"/>
            <a:chOff x="0" y="0"/>
            <a:chExt cx="1539909" cy="1356866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DB14B26-8E51-1D5F-D4C9-38C1604A05D1}"/>
                </a:ext>
              </a:extLst>
            </p:cNvPr>
            <p:cNvSpPr/>
            <p:nvPr/>
          </p:nvSpPr>
          <p:spPr>
            <a:xfrm>
              <a:off x="0" y="0"/>
              <a:ext cx="1539909" cy="1356867"/>
            </a:xfrm>
            <a:custGeom>
              <a:avLst/>
              <a:gdLst/>
              <a:ahLst/>
              <a:cxnLst/>
              <a:rect l="l" t="t" r="r" b="b"/>
              <a:pathLst>
                <a:path w="1539909" h="1356867">
                  <a:moveTo>
                    <a:pt x="0" y="0"/>
                  </a:moveTo>
                  <a:lnTo>
                    <a:pt x="1539909" y="0"/>
                  </a:lnTo>
                  <a:lnTo>
                    <a:pt x="153990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0F8B92A-DA6E-0AED-2A7F-A6B4037EC7CD}"/>
                </a:ext>
              </a:extLst>
            </p:cNvPr>
            <p:cNvSpPr txBox="1"/>
            <p:nvPr/>
          </p:nvSpPr>
          <p:spPr>
            <a:xfrm>
              <a:off x="0" y="0"/>
              <a:ext cx="153990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Reticența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pacienților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din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lipsa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recomandărilor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clare</a:t>
              </a:r>
              <a:endParaRPr lang="en-US" sz="1499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5" name="Freeform 25">
            <a:extLst>
              <a:ext uri="{FF2B5EF4-FFF2-40B4-BE49-F238E27FC236}">
                <a16:creationId xmlns:a16="http://schemas.microsoft.com/office/drawing/2014/main" id="{39B89EA1-CC32-44AB-718A-ECF4DF90B046}"/>
              </a:ext>
            </a:extLst>
          </p:cNvPr>
          <p:cNvSpPr/>
          <p:nvPr/>
        </p:nvSpPr>
        <p:spPr>
          <a:xfrm>
            <a:off x="401320" y="4135606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5" y="0"/>
                </a:lnTo>
                <a:lnTo>
                  <a:pt x="1894935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1E58480-8AE4-F13C-3F61-6BC4FE6C6038}"/>
              </a:ext>
            </a:extLst>
          </p:cNvPr>
          <p:cNvSpPr txBox="1"/>
          <p:nvPr/>
        </p:nvSpPr>
        <p:spPr>
          <a:xfrm>
            <a:off x="404391" y="4122271"/>
            <a:ext cx="1790007" cy="3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Provocări</a:t>
            </a:r>
            <a:endParaRPr lang="en-US" sz="20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DD9ED58-A91F-A70F-299F-6230B5B211C7}"/>
              </a:ext>
            </a:extLst>
          </p:cNvPr>
          <p:cNvGrpSpPr/>
          <p:nvPr/>
        </p:nvGrpSpPr>
        <p:grpSpPr>
          <a:xfrm>
            <a:off x="7626793" y="1513375"/>
            <a:ext cx="4417667" cy="5124096"/>
            <a:chOff x="0" y="0"/>
            <a:chExt cx="9963104" cy="10391147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2FC9CFD-F4EA-65FF-491E-57CA0569B712}"/>
                </a:ext>
              </a:extLst>
            </p:cNvPr>
            <p:cNvSpPr/>
            <p:nvPr/>
          </p:nvSpPr>
          <p:spPr>
            <a:xfrm>
              <a:off x="0" y="0"/>
              <a:ext cx="9963103" cy="10391147"/>
            </a:xfrm>
            <a:custGeom>
              <a:avLst/>
              <a:gdLst/>
              <a:ahLst/>
              <a:cxnLst/>
              <a:rect l="l" t="t" r="r" b="b"/>
              <a:pathLst>
                <a:path w="9963103" h="10391147">
                  <a:moveTo>
                    <a:pt x="965830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0086347"/>
                  </a:lnTo>
                  <a:cubicBezTo>
                    <a:pt x="0" y="10255257"/>
                    <a:pt x="135890" y="10391147"/>
                    <a:pt x="304800" y="10391147"/>
                  </a:cubicBezTo>
                  <a:lnTo>
                    <a:pt x="9658303" y="10391147"/>
                  </a:lnTo>
                  <a:cubicBezTo>
                    <a:pt x="9827213" y="10391147"/>
                    <a:pt x="9963103" y="10255257"/>
                    <a:pt x="9963103" y="10086347"/>
                  </a:cubicBezTo>
                  <a:lnTo>
                    <a:pt x="9963103" y="304800"/>
                  </a:lnTo>
                  <a:cubicBezTo>
                    <a:pt x="9963103" y="135890"/>
                    <a:pt x="9827213" y="0"/>
                    <a:pt x="9658303" y="0"/>
                  </a:cubicBezTo>
                  <a:close/>
                </a:path>
              </a:pathLst>
            </a:custGeom>
            <a:solidFill>
              <a:srgbClr val="EDF0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BCFF95F-9EE9-AB09-0B48-0A6E080B3583}"/>
              </a:ext>
            </a:extLst>
          </p:cNvPr>
          <p:cNvGrpSpPr/>
          <p:nvPr/>
        </p:nvGrpSpPr>
        <p:grpSpPr>
          <a:xfrm>
            <a:off x="7975318" y="1987748"/>
            <a:ext cx="1734880" cy="1563449"/>
            <a:chOff x="0" y="0"/>
            <a:chExt cx="1539579" cy="1356867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36E778D-DF96-4DAB-29A3-3F1E04019C75}"/>
                </a:ext>
              </a:extLst>
            </p:cNvPr>
            <p:cNvSpPr/>
            <p:nvPr/>
          </p:nvSpPr>
          <p:spPr>
            <a:xfrm>
              <a:off x="0" y="0"/>
              <a:ext cx="1539579" cy="1356867"/>
            </a:xfrm>
            <a:custGeom>
              <a:avLst/>
              <a:gdLst/>
              <a:ahLst/>
              <a:cxnLst/>
              <a:rect l="l" t="t" r="r" b="b"/>
              <a:pathLst>
                <a:path w="1539579" h="1356867">
                  <a:moveTo>
                    <a:pt x="0" y="0"/>
                  </a:moveTo>
                  <a:lnTo>
                    <a:pt x="1539579" y="0"/>
                  </a:lnTo>
                  <a:lnTo>
                    <a:pt x="153957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486E7077-07E7-EDF9-081C-D466CD01F084}"/>
                </a:ext>
              </a:extLst>
            </p:cNvPr>
            <p:cNvSpPr txBox="1"/>
            <p:nvPr/>
          </p:nvSpPr>
          <p:spPr>
            <a:xfrm>
              <a:off x="0" y="0"/>
              <a:ext cx="153957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Îmbunătățirea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rezultatelor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vaccinării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60C700A-C069-13AF-03CF-33BE476F258D}"/>
              </a:ext>
            </a:extLst>
          </p:cNvPr>
          <p:cNvGrpSpPr/>
          <p:nvPr/>
        </p:nvGrpSpPr>
        <p:grpSpPr>
          <a:xfrm>
            <a:off x="10072330" y="3265051"/>
            <a:ext cx="1734354" cy="1563449"/>
            <a:chOff x="0" y="0"/>
            <a:chExt cx="1539112" cy="1356867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EE52A6E1-CB0C-723A-F7E0-54083FDDF4CF}"/>
                </a:ext>
              </a:extLst>
            </p:cNvPr>
            <p:cNvSpPr/>
            <p:nvPr/>
          </p:nvSpPr>
          <p:spPr>
            <a:xfrm>
              <a:off x="0" y="0"/>
              <a:ext cx="1539112" cy="1356867"/>
            </a:xfrm>
            <a:custGeom>
              <a:avLst/>
              <a:gdLst/>
              <a:ahLst/>
              <a:cxnLst/>
              <a:rect l="l" t="t" r="r" b="b"/>
              <a:pathLst>
                <a:path w="1539112" h="1356867">
                  <a:moveTo>
                    <a:pt x="0" y="0"/>
                  </a:moveTo>
                  <a:lnTo>
                    <a:pt x="1539112" y="0"/>
                  </a:lnTo>
                  <a:lnTo>
                    <a:pt x="1539112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5BCFBCB-7519-E573-7127-54E81202EF3C}"/>
                </a:ext>
              </a:extLst>
            </p:cNvPr>
            <p:cNvSpPr txBox="1"/>
            <p:nvPr/>
          </p:nvSpPr>
          <p:spPr>
            <a:xfrm>
              <a:off x="0" y="0"/>
              <a:ext cx="1539112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Identificarea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pacienților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cu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răspuns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imunitar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scăzut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9E7D38BE-FCE3-2699-E583-9076AF5E914F}"/>
              </a:ext>
            </a:extLst>
          </p:cNvPr>
          <p:cNvGrpSpPr/>
          <p:nvPr/>
        </p:nvGrpSpPr>
        <p:grpSpPr>
          <a:xfrm>
            <a:off x="8033283" y="4571619"/>
            <a:ext cx="1735253" cy="1563448"/>
            <a:chOff x="0" y="0"/>
            <a:chExt cx="1539909" cy="1356866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A0A0C146-2119-A072-9814-CCEA9427113C}"/>
                </a:ext>
              </a:extLst>
            </p:cNvPr>
            <p:cNvSpPr/>
            <p:nvPr/>
          </p:nvSpPr>
          <p:spPr>
            <a:xfrm>
              <a:off x="0" y="0"/>
              <a:ext cx="1539909" cy="1356867"/>
            </a:xfrm>
            <a:custGeom>
              <a:avLst/>
              <a:gdLst/>
              <a:ahLst/>
              <a:cxnLst/>
              <a:rect l="l" t="t" r="r" b="b"/>
              <a:pathLst>
                <a:path w="1539909" h="1356867">
                  <a:moveTo>
                    <a:pt x="0" y="0"/>
                  </a:moveTo>
                  <a:lnTo>
                    <a:pt x="1539909" y="0"/>
                  </a:lnTo>
                  <a:lnTo>
                    <a:pt x="1539909" y="1356867"/>
                  </a:lnTo>
                  <a:lnTo>
                    <a:pt x="0" y="1356867"/>
                  </a:lnTo>
                  <a:close/>
                </a:path>
              </a:pathLst>
            </a:custGeom>
            <a:solidFill>
              <a:srgbClr val="FFF6BB"/>
            </a:solidFill>
            <a:ln w="95250" cap="sq">
              <a:solidFill>
                <a:srgbClr val="FFF6BB"/>
              </a:solidFill>
              <a:prstDash val="sysDot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98FCC09B-BB02-5AF9-C3CF-93A785462652}"/>
                </a:ext>
              </a:extLst>
            </p:cNvPr>
            <p:cNvSpPr txBox="1"/>
            <p:nvPr/>
          </p:nvSpPr>
          <p:spPr>
            <a:xfrm>
              <a:off x="0" y="0"/>
              <a:ext cx="1539909" cy="1356866"/>
            </a:xfrm>
            <a:prstGeom prst="rect">
              <a:avLst/>
            </a:prstGeom>
          </p:spPr>
          <p:txBody>
            <a:bodyPr lIns="55884" tIns="55884" rIns="55884" bIns="55884" rtlCol="0" anchor="ctr"/>
            <a:lstStyle/>
            <a:p>
              <a:pPr algn="ctr">
                <a:lnSpc>
                  <a:spcPts val="1799"/>
                </a:lnSpc>
              </a:pP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Optimizarea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strategiilor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</a:t>
              </a:r>
              <a:r>
                <a:rPr lang="en-US" sz="1499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vaccinare</a:t>
              </a:r>
              <a:r>
                <a:rPr lang="en-US" sz="1499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sp>
        <p:nvSpPr>
          <p:cNvPr id="38" name="Freeform 38">
            <a:extLst>
              <a:ext uri="{FF2B5EF4-FFF2-40B4-BE49-F238E27FC236}">
                <a16:creationId xmlns:a16="http://schemas.microsoft.com/office/drawing/2014/main" id="{6A9D1F0F-8CDA-D10B-1D58-C99B83A8ED22}"/>
              </a:ext>
            </a:extLst>
          </p:cNvPr>
          <p:cNvSpPr/>
          <p:nvPr/>
        </p:nvSpPr>
        <p:spPr>
          <a:xfrm>
            <a:off x="7897286" y="1290391"/>
            <a:ext cx="1790007" cy="386037"/>
          </a:xfrm>
          <a:custGeom>
            <a:avLst/>
            <a:gdLst/>
            <a:ahLst/>
            <a:cxnLst/>
            <a:rect l="l" t="t" r="r" b="b"/>
            <a:pathLst>
              <a:path w="1894934" h="399659">
                <a:moveTo>
                  <a:pt x="0" y="0"/>
                </a:moveTo>
                <a:lnTo>
                  <a:pt x="1894935" y="0"/>
                </a:lnTo>
                <a:lnTo>
                  <a:pt x="1894935" y="399659"/>
                </a:lnTo>
                <a:lnTo>
                  <a:pt x="0" y="39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C66FB79F-EFC4-77F8-201B-53AEE8AA8150}"/>
              </a:ext>
            </a:extLst>
          </p:cNvPr>
          <p:cNvSpPr txBox="1"/>
          <p:nvPr/>
        </p:nvSpPr>
        <p:spPr>
          <a:xfrm>
            <a:off x="7917140" y="1307404"/>
            <a:ext cx="1790007" cy="3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6"/>
              </a:lnSpc>
              <a:spcBef>
                <a:spcPct val="0"/>
              </a:spcBef>
            </a:pPr>
            <a:r>
              <a:rPr lang="en-US" sz="209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Obiective</a:t>
            </a:r>
            <a:endParaRPr lang="en-US" sz="20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AB19F3D-5243-E031-7161-50A17F147A6A}"/>
              </a:ext>
            </a:extLst>
          </p:cNvPr>
          <p:cNvSpPr txBox="1"/>
          <p:nvPr/>
        </p:nvSpPr>
        <p:spPr>
          <a:xfrm>
            <a:off x="3086915" y="1303027"/>
            <a:ext cx="1627168" cy="344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Nevoi</a:t>
            </a:r>
            <a:endParaRPr lang="en-US" sz="2099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1684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08D5D-2CAD-F158-E102-14226AA47646}"/>
              </a:ext>
            </a:extLst>
          </p:cNvPr>
          <p:cNvSpPr txBox="1"/>
          <p:nvPr/>
        </p:nvSpPr>
        <p:spPr>
          <a:xfrm>
            <a:off x="4036423" y="1051062"/>
            <a:ext cx="78725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Mo</a:t>
            </a:r>
            <a:r>
              <a:rPr lang="ro-RO" sz="2400" b="1" dirty="0" err="1"/>
              <a:t>netizare</a:t>
            </a:r>
            <a:endParaRPr lang="ro-RO" sz="2400" b="1" dirty="0"/>
          </a:p>
          <a:p>
            <a:pPr algn="just"/>
            <a:endParaRPr lang="en-US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Abonament</a:t>
            </a:r>
            <a:r>
              <a:rPr lang="en-US" sz="2400" b="1" dirty="0"/>
              <a:t> Lunar</a:t>
            </a:r>
            <a:r>
              <a:rPr lang="en-US" sz="2400" dirty="0"/>
              <a:t>: </a:t>
            </a:r>
            <a:endParaRPr lang="ro-RO" sz="2400" dirty="0"/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Clienții</a:t>
            </a:r>
            <a:r>
              <a:rPr lang="en-US" sz="2400" dirty="0"/>
              <a:t> </a:t>
            </a:r>
            <a:r>
              <a:rPr lang="en-US" sz="2400" dirty="0" err="1"/>
              <a:t>plătesc</a:t>
            </a:r>
            <a:r>
              <a:rPr lang="en-US" sz="2400" dirty="0"/>
              <a:t> o </a:t>
            </a:r>
            <a:r>
              <a:rPr lang="en-US" sz="2400" dirty="0" err="1"/>
              <a:t>taxă</a:t>
            </a:r>
            <a:r>
              <a:rPr lang="en-US" sz="2400" dirty="0"/>
              <a:t> </a:t>
            </a:r>
            <a:r>
              <a:rPr lang="en-US" sz="2400" dirty="0" err="1"/>
              <a:t>lunară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acces</a:t>
            </a:r>
            <a:r>
              <a:rPr lang="en-US" sz="2400" dirty="0"/>
              <a:t> la </a:t>
            </a:r>
            <a:r>
              <a:rPr lang="en-US" sz="2400" dirty="0" err="1"/>
              <a:t>platformă</a:t>
            </a:r>
            <a:r>
              <a:rPr lang="en-US" sz="2400" dirty="0"/>
              <a:t>.</a:t>
            </a:r>
          </a:p>
          <a:p>
            <a:pPr lvl="1" algn="just"/>
            <a:endParaRPr lang="ro-RO" sz="24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Servicii</a:t>
            </a:r>
            <a:r>
              <a:rPr lang="en-US" sz="2400" b="1" dirty="0"/>
              <a:t> </a:t>
            </a:r>
            <a:r>
              <a:rPr lang="en-US" sz="2400" b="1" dirty="0" err="1"/>
              <a:t>Incluse</a:t>
            </a:r>
            <a:r>
              <a:rPr lang="en-US" sz="2400" dirty="0"/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Acces</a:t>
            </a:r>
            <a:r>
              <a:rPr lang="en-US" sz="2400" dirty="0"/>
              <a:t> la </a:t>
            </a:r>
            <a:r>
              <a:rPr lang="en-US" sz="2400" dirty="0" err="1"/>
              <a:t>instrumente</a:t>
            </a:r>
            <a:r>
              <a:rPr lang="en-US" sz="2400" dirty="0"/>
              <a:t> de </a:t>
            </a:r>
            <a:r>
              <a:rPr lang="en-US" sz="2400" dirty="0" err="1"/>
              <a:t>analiză</a:t>
            </a:r>
            <a:r>
              <a:rPr lang="en-US" sz="2400" dirty="0"/>
              <a:t> </a:t>
            </a:r>
            <a:r>
              <a:rPr lang="en-US" sz="2400" dirty="0" err="1"/>
              <a:t>avansată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Actualizări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suport</a:t>
            </a:r>
            <a:r>
              <a:rPr lang="en-US" sz="2400" dirty="0"/>
              <a:t> </a:t>
            </a:r>
            <a:r>
              <a:rPr lang="en-US" sz="2400" dirty="0" err="1"/>
              <a:t>tehnic</a:t>
            </a:r>
            <a:r>
              <a:rPr lang="en-US" sz="2400" dirty="0"/>
              <a:t> </a:t>
            </a:r>
            <a:r>
              <a:rPr lang="en-US" sz="2400" dirty="0" err="1"/>
              <a:t>continuu</a:t>
            </a:r>
            <a:r>
              <a:rPr lang="en-US" sz="2400" dirty="0"/>
              <a:t>.</a:t>
            </a:r>
            <a:endParaRPr lang="ro-RO" sz="2400" dirty="0"/>
          </a:p>
          <a:p>
            <a:pPr lvl="1" algn="just">
              <a:buFont typeface="+mj-lt"/>
              <a:buAutoNum type="arabicPeriod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Avantaje</a:t>
            </a:r>
            <a:r>
              <a:rPr lang="en-US" sz="2400" dirty="0"/>
              <a:t>: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Flux constant de </a:t>
            </a:r>
            <a:r>
              <a:rPr lang="en-US" sz="2400" dirty="0" err="1"/>
              <a:t>venituri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Scalabilitate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extindere</a:t>
            </a:r>
            <a:r>
              <a:rPr lang="en-US" sz="2400" dirty="0"/>
              <a:t> </a:t>
            </a:r>
            <a:r>
              <a:rPr lang="en-US" sz="2400" dirty="0" err="1"/>
              <a:t>facilă</a:t>
            </a:r>
            <a:r>
              <a:rPr lang="en-US" sz="2400" dirty="0"/>
              <a:t>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400" dirty="0" err="1"/>
              <a:t>Fără</a:t>
            </a:r>
            <a:r>
              <a:rPr lang="en-US" sz="2400" dirty="0"/>
              <a:t> </a:t>
            </a:r>
            <a:r>
              <a:rPr lang="en-US" sz="2400" dirty="0" err="1"/>
              <a:t>costuri</a:t>
            </a:r>
            <a:r>
              <a:rPr lang="en-US" sz="2400" dirty="0"/>
              <a:t> </a:t>
            </a:r>
            <a:r>
              <a:rPr lang="en-US" sz="2400" dirty="0" err="1"/>
              <a:t>inițiale</a:t>
            </a:r>
            <a:r>
              <a:rPr lang="en-US" sz="2400" dirty="0"/>
              <a:t> </a:t>
            </a:r>
            <a:r>
              <a:rPr lang="en-US" sz="2400" dirty="0" err="1"/>
              <a:t>mari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clienți</a:t>
            </a:r>
            <a:r>
              <a:rPr lang="en-US" sz="2400" dirty="0"/>
              <a:t>.</a:t>
            </a:r>
          </a:p>
        </p:txBody>
      </p:sp>
      <p:sp>
        <p:nvSpPr>
          <p:cNvPr id="3" name="Freeform 35">
            <a:extLst>
              <a:ext uri="{FF2B5EF4-FFF2-40B4-BE49-F238E27FC236}">
                <a16:creationId xmlns:a16="http://schemas.microsoft.com/office/drawing/2014/main" id="{67597D81-F88B-7A90-6F58-315731215A4D}"/>
              </a:ext>
            </a:extLst>
          </p:cNvPr>
          <p:cNvSpPr/>
          <p:nvPr/>
        </p:nvSpPr>
        <p:spPr>
          <a:xfrm>
            <a:off x="409648" y="1272994"/>
            <a:ext cx="3281410" cy="4787202"/>
          </a:xfrm>
          <a:custGeom>
            <a:avLst/>
            <a:gdLst/>
            <a:ahLst/>
            <a:cxnLst/>
            <a:rect l="l" t="t" r="r" b="b"/>
            <a:pathLst>
              <a:path w="5572653" h="8129866">
                <a:moveTo>
                  <a:pt x="0" y="0"/>
                </a:moveTo>
                <a:lnTo>
                  <a:pt x="5572654" y="0"/>
                </a:lnTo>
                <a:lnTo>
                  <a:pt x="5572654" y="8129866"/>
                </a:lnTo>
                <a:lnTo>
                  <a:pt x="0" y="8129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7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819A-98E3-6596-7D00-30432DB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AI dezvoltată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E555-D790-CD9B-BDD7-450265AA6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La baza acestei </a:t>
            </a:r>
            <a:r>
              <a:rPr lang="ro-RO" dirty="0" err="1"/>
              <a:t>aplicatii</a:t>
            </a:r>
            <a:r>
              <a:rPr lang="ro-RO" dirty="0"/>
              <a:t> se afla un algoritm de inteligenta artificiala dezvoltat special pentru a putea determina daca vaccinul administrat unui pacient este sau nu eficient.</a:t>
            </a:r>
          </a:p>
          <a:p>
            <a:endParaRPr lang="ro-RO" dirty="0"/>
          </a:p>
          <a:p>
            <a:r>
              <a:rPr lang="ro-RO" dirty="0"/>
              <a:t>Modelul primește un set de date despre pacient, pe baza căruia poate determina dacă vaccinul dat a fost eficient.</a:t>
            </a:r>
          </a:p>
          <a:p>
            <a:endParaRPr lang="ro-RO" dirty="0"/>
          </a:p>
          <a:p>
            <a:r>
              <a:rPr lang="ro-RO" dirty="0"/>
              <a:t>Astfel, acest model poate fi folosit în industria medicală, unde doctorii pot administra vaccinuri personalizate pacienților lor.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8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242E-95F5-BE71-01B4-23E264DC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Seturi de date folosite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BEF8-E0DB-A9E8-1A74-AB1B74300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În rezolvarea acestui proiect, ne-am folosit în principal de baza de date FluPRINT</a:t>
            </a:r>
            <a:r>
              <a:rPr lang="en-US" dirty="0"/>
              <a:t> </a:t>
            </a:r>
            <a:r>
              <a:rPr lang="en-US" i="1" dirty="0"/>
              <a:t>(</a:t>
            </a:r>
            <a:r>
              <a:rPr lang="en-US" i="1" dirty="0">
                <a:effectLst/>
              </a:rPr>
              <a:t>Tomic, A., \&amp; Tomic, I. (2019). The FluPRINT database [Data set]. Zenodo. </a:t>
            </a:r>
            <a:r>
              <a:rPr lang="en-US" i="1" dirty="0">
                <a:effectLst/>
                <a:hlinkClick r:id="rId2"/>
              </a:rPr>
              <a:t>https://doi.org/10.5281/zenodo.3222451</a:t>
            </a:r>
            <a:r>
              <a:rPr lang="en-US" dirty="0">
                <a:effectLst/>
              </a:rPr>
              <a:t>). </a:t>
            </a:r>
            <a:r>
              <a:rPr lang="en-US" dirty="0" err="1">
                <a:effectLst/>
              </a:rPr>
              <a:t>Acesta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cuprinde</a:t>
            </a:r>
            <a:r>
              <a:rPr lang="en-US" dirty="0">
                <a:effectLst/>
              </a:rPr>
              <a:t> date </a:t>
            </a:r>
            <a:r>
              <a:rPr lang="en-US" dirty="0" err="1">
                <a:effectLst/>
              </a:rPr>
              <a:t>despre</a:t>
            </a:r>
            <a:r>
              <a:rPr lang="ro-RO" dirty="0">
                <a:effectLst/>
              </a:rPr>
              <a:t> </a:t>
            </a:r>
            <a:r>
              <a:rPr lang="en-US" dirty="0">
                <a:effectLst/>
              </a:rPr>
              <a:t>813 </a:t>
            </a:r>
            <a:r>
              <a:rPr lang="en-US" dirty="0" err="1">
                <a:effectLst/>
              </a:rPr>
              <a:t>pacien</a:t>
            </a:r>
            <a:r>
              <a:rPr lang="ro-RO" dirty="0"/>
              <a:t>ți, din 7 seturi de teste clinice.</a:t>
            </a:r>
          </a:p>
          <a:p>
            <a:r>
              <a:rPr lang="ro-RO" dirty="0"/>
              <a:t>De asemenea, am folosit 2 seturi de date mai mici: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hlinkClick r:id="rId3"/>
              </a:rPr>
              <a:t>https://journals.aai.org/jimmunol/article-supplement/107431/xlsx/ji_1900033_supplemental_table_14/</a:t>
            </a:r>
            <a:endParaRPr lang="ro-RO" dirty="0"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effectLst/>
                <a:hlinkClick r:id="rId4"/>
              </a:rPr>
              <a:t>https://journals.aai.org/jimmunol/article-supplement/107431/xlsx/ji_1900033_supplemental_table_18/</a:t>
            </a:r>
            <a:endParaRPr lang="ro-RO" dirty="0">
              <a:effectLst/>
            </a:endParaRPr>
          </a:p>
          <a:p>
            <a:r>
              <a:rPr lang="ro-RO" dirty="0"/>
              <a:t>Acestea cuprind date despre 61, respectiv 40 de pacienți.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8596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DCA0-204F-F435-FECE-DBCB7DDA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Descrierea algoritmului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2EFE-B775-39DB-B360-A0044E97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Algoritmul nostru este alcătuit din 3 pași:</a:t>
            </a:r>
          </a:p>
          <a:p>
            <a:r>
              <a:rPr lang="ro-RO" dirty="0"/>
              <a:t>Clasificare;</a:t>
            </a:r>
          </a:p>
          <a:p>
            <a:r>
              <a:rPr lang="ro-RO" dirty="0"/>
              <a:t>Selectare;</a:t>
            </a:r>
          </a:p>
          <a:p>
            <a:r>
              <a:rPr lang="ro-RO" dirty="0"/>
              <a:t>Verificare;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clasificare</a:t>
            </a:r>
            <a:r>
              <a:rPr lang="ro-RO" dirty="0"/>
              <a:t>, algoritmul extrage datele din setul furnizat și îl separă în date de testare și de antrenament. Apoi, folosind un model AI, asociază o valoare de importanță fiecărei coloane din set, pentru determinarea răspunsului la vaccin.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selectare</a:t>
            </a:r>
            <a:r>
              <a:rPr lang="ro-RO" dirty="0"/>
              <a:t>, se aleg factorii (coloanele) care au cele mai mari importanțe dintre toate existente, cu o limită presetată (valoarea mediană, top 85%, top 90% etc.).</a:t>
            </a:r>
          </a:p>
        </p:txBody>
      </p:sp>
    </p:spTree>
    <p:extLst>
      <p:ext uri="{BB962C8B-B14F-4D97-AF65-F5344CB8AC3E}">
        <p14:creationId xmlns:p14="http://schemas.microsoft.com/office/powerpoint/2010/main" val="57118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EC84-4BDF-1D16-7AFC-48241A2D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Descrierea algoritmului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3310-49C4-5F72-C8FF-B0C872F14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55188" cy="4195481"/>
          </a:xfrm>
        </p:spPr>
        <p:txBody>
          <a:bodyPr/>
          <a:lstStyle/>
          <a:p>
            <a:r>
              <a:rPr lang="ro-RO" dirty="0"/>
              <a:t>Astfel, se păstrează doar cei mai relevanți factori în determinarea răspunsului la vaccin.</a:t>
            </a:r>
          </a:p>
          <a:p>
            <a:pPr marL="0" indent="0">
              <a:buNone/>
            </a:pPr>
            <a:r>
              <a:rPr lang="ro-RO" dirty="0"/>
              <a:t>În etapa de </a:t>
            </a:r>
            <a:r>
              <a:rPr lang="ro-RO" b="1" dirty="0"/>
              <a:t>verificare</a:t>
            </a:r>
            <a:r>
              <a:rPr lang="ro-RO" dirty="0"/>
              <a:t>, algoritmul trimite datele păstrate către un alt model AI, care încearcă să determine dacă răspunsul la vaccin este favorabil sau nu, folosind doar aceste date. Apoi acesta prezintă o matrice de confuzie și alte statistici numerice prin care putem determina dacă datele selectate sunt alese corespunzător.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599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</TotalTime>
  <Words>1025</Words>
  <Application>Microsoft Office PowerPoint</Application>
  <PresentationFormat>Widescreen</PresentationFormat>
  <Paragraphs>123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Canva Sans Bold</vt:lpstr>
      <vt:lpstr>Century Gothic</vt:lpstr>
      <vt:lpstr>Courier New</vt:lpstr>
      <vt:lpstr>DM Sans</vt:lpstr>
      <vt:lpstr>DM Sans Bold</vt:lpstr>
      <vt:lpstr>Wingdings 3</vt:lpstr>
      <vt:lpstr>Ion</vt:lpstr>
      <vt:lpstr>FluPRINT/Evoluția Gripei</vt:lpstr>
      <vt:lpstr>PowerPoint Presentation</vt:lpstr>
      <vt:lpstr>PowerPoint Presentation</vt:lpstr>
      <vt:lpstr>PowerPoint Presentation</vt:lpstr>
      <vt:lpstr>PowerPoint Presentation</vt:lpstr>
      <vt:lpstr>Soluția AI dezvoltată</vt:lpstr>
      <vt:lpstr>Seturi de date folosite</vt:lpstr>
      <vt:lpstr>Descrierea algoritmului</vt:lpstr>
      <vt:lpstr>Descrierea algoritmului</vt:lpstr>
      <vt:lpstr>Experimente</vt:lpstr>
      <vt:lpstr>Experimente</vt:lpstr>
      <vt:lpstr>Experimente</vt:lpstr>
      <vt:lpstr>Integrare în aplicație</vt:lpstr>
      <vt:lpstr>Funcționalități MVP</vt:lpstr>
      <vt:lpstr>Tehnologia de bază</vt:lpstr>
      <vt:lpstr>Deployment</vt:lpstr>
      <vt:lpstr>PowerPoint Presentation</vt:lpstr>
      <vt:lpstr>PowerPoint Presentation</vt:lpstr>
      <vt:lpstr>Vă mulțumim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ALEXANDRU-CONSTANTIN NICOLESCU</dc:creator>
  <cp:lastModifiedBy>ANDREA-SIMINA MUREȘAN</cp:lastModifiedBy>
  <cp:revision>61</cp:revision>
  <dcterms:created xsi:type="dcterms:W3CDTF">2025-01-12T19:33:35Z</dcterms:created>
  <dcterms:modified xsi:type="dcterms:W3CDTF">2025-01-16T21:18:05Z</dcterms:modified>
</cp:coreProperties>
</file>